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47" r:id="rId2"/>
    <p:sldId id="266" r:id="rId3"/>
    <p:sldId id="260" r:id="rId4"/>
    <p:sldId id="258" r:id="rId5"/>
    <p:sldId id="262" r:id="rId6"/>
    <p:sldId id="295" r:id="rId7"/>
    <p:sldId id="284" r:id="rId8"/>
    <p:sldId id="268" r:id="rId9"/>
    <p:sldId id="265" r:id="rId10"/>
    <p:sldId id="267" r:id="rId11"/>
    <p:sldId id="296" r:id="rId12"/>
    <p:sldId id="285" r:id="rId13"/>
    <p:sldId id="277" r:id="rId14"/>
    <p:sldId id="280" r:id="rId15"/>
    <p:sldId id="286" r:id="rId16"/>
    <p:sldId id="306" r:id="rId17"/>
    <p:sldId id="283" r:id="rId18"/>
    <p:sldId id="288" r:id="rId19"/>
    <p:sldId id="297" r:id="rId20"/>
    <p:sldId id="291" r:id="rId21"/>
    <p:sldId id="292" r:id="rId22"/>
    <p:sldId id="290" r:id="rId23"/>
    <p:sldId id="298" r:id="rId24"/>
    <p:sldId id="299" r:id="rId25"/>
    <p:sldId id="300" r:id="rId26"/>
    <p:sldId id="301" r:id="rId27"/>
    <p:sldId id="281" r:id="rId28"/>
    <p:sldId id="282" r:id="rId29"/>
    <p:sldId id="302" r:id="rId30"/>
    <p:sldId id="305" r:id="rId31"/>
    <p:sldId id="279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8" autoAdjust="0"/>
    <p:restoredTop sz="92515" autoAdjust="0"/>
  </p:normalViewPr>
  <p:slideViewPr>
    <p:cSldViewPr>
      <p:cViewPr varScale="1">
        <p:scale>
          <a:sx n="81" d="100"/>
          <a:sy n="81" d="100"/>
        </p:scale>
        <p:origin x="867" y="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791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(age).</a:t>
            </a:r>
          </a:p>
          <a:p>
            <a:r>
              <a:rPr lang="en-US" baseline="0" smtClean="0"/>
              <a:t>S6 (</a:t>
            </a:r>
            <a:r>
              <a:rPr lang="en-US" sz="1200" baseline="0" smtClean="0"/>
              <a:t>defective DNA mismatch repair, microsatellite unstable tumors</a:t>
            </a:r>
            <a:r>
              <a:rPr lang="en-US" baseline="0" smtClean="0"/>
              <a:t>)</a:t>
            </a:r>
          </a:p>
          <a:p>
            <a:r>
              <a:rPr lang="en-US" baseline="0" smtClean="0"/>
              <a:t>S11 (alkylating agents, found in melanoma and glioblastoma)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60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I and II): 68 (65.48%)</a:t>
            </a:r>
          </a:p>
          <a:p>
            <a:r>
              <a:rPr lang="en-US" baseline="0" smtClean="0"/>
              <a:t>Late (stages III and IV): 31 </a:t>
            </a:r>
          </a:p>
          <a:p>
            <a:r>
              <a:rPr lang="en-US" baseline="0" smtClean="0"/>
              <a:t>NA: 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50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196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cancer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034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0, I, and II)</a:t>
            </a:r>
          </a:p>
          <a:p>
            <a:r>
              <a:rPr lang="en-US" baseline="0" smtClean="0"/>
              <a:t>Late (stages III and IV) </a:t>
            </a:r>
          </a:p>
          <a:p>
            <a:r>
              <a:rPr lang="en-US" baseline="0" smtClean="0"/>
              <a:t>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Only S1 is significant, and not so strongly so</a:t>
            </a:r>
          </a:p>
          <a:p>
            <a:endParaRPr lang="en-US" baseline="0" smtClean="0"/>
          </a:p>
          <a:p>
            <a:r>
              <a:rPr lang="en-US" baseline="0" smtClean="0"/>
              <a:t>Leave out stage 0 samples </a:t>
            </a:r>
            <a:r>
              <a:rPr lang="en-US" baseline="0" smtClean="0">
                <a:sym typeface="Wingdings" panose="05000000000000000000" pitchFamily="2" charset="2"/>
              </a:rPr>
              <a:t> unclear def</a:t>
            </a:r>
            <a:endParaRPr lang="en-US" baseline="0" smtClean="0"/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08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83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early or late disease progression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32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78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r>
              <a:rPr lang="en-US" baseline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</a:t>
            </a:r>
            <a:r>
              <a:rPr lang="en-US" smtClean="0"/>
              <a:t>hemotherapy drug</a:t>
            </a:r>
            <a:r>
              <a:rPr lang="en-US" baseline="0" smtClean="0"/>
              <a:t> name: fotemustine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No other therapy types data than chemotherapy and NA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SKCM_TP: 	1 patient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TCGA-ER-A19T had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SKCM_TM:	5 patients had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TCGA-FS-A1ZZ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TCGA-HR-A2OH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TCGA-D3-A5GN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TCGA-D3-A8GC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TCGA-W3-AA1W</a:t>
            </a: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17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TP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104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41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radiation and interferon therapy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16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Radiation vs. interferon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48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30    232105        7737       254.2  </a:t>
            </a:r>
            <a:r>
              <a:rPr lang="en-US" b="1" smtClean="0">
                <a:effectLst/>
              </a:rPr>
              <a:t>&lt;2e-16 </a:t>
            </a:r>
            <a:r>
              <a:rPr lang="en-US" smtClean="0">
                <a:effectLst/>
              </a:rPr>
              <a:t>*** </a:t>
            </a:r>
          </a:p>
          <a:p>
            <a:r>
              <a:rPr lang="en-US" smtClean="0">
                <a:effectLst/>
              </a:rPr>
              <a:t>Residuals     1426      43397            30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Significant difference in means</a:t>
            </a:r>
            <a:r>
              <a:rPr lang="en-US" baseline="0" smtClean="0">
                <a:effectLst/>
              </a:rPr>
              <a:t> based on </a:t>
            </a:r>
            <a:r>
              <a:rPr lang="en-US" smtClean="0">
                <a:effectLst/>
              </a:rPr>
              <a:t>ANOVA</a:t>
            </a:r>
          </a:p>
          <a:p>
            <a:endParaRPr lang="en-US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For each</a:t>
            </a:r>
            <a:r>
              <a:rPr lang="en-US" baseline="0" smtClean="0"/>
              <a:t> sig vs each other t-test, see TCGA_SKCM_TM_radiation_eachsigttest.csv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89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</a:t>
            </a:r>
            <a:r>
              <a:rPr lang="it-IT" smtClean="0">
                <a:effectLst/>
              </a:rPr>
              <a:t>30    113480        </a:t>
            </a:r>
            <a:r>
              <a:rPr lang="it-IT" baseline="0" smtClean="0">
                <a:effectLst/>
              </a:rPr>
              <a:t> </a:t>
            </a:r>
            <a:r>
              <a:rPr lang="it-IT" smtClean="0">
                <a:effectLst/>
              </a:rPr>
              <a:t>3783      78.58    </a:t>
            </a:r>
            <a:r>
              <a:rPr lang="it-IT" b="1" smtClean="0">
                <a:effectLst/>
              </a:rPr>
              <a:t>&lt;2e-16 </a:t>
            </a:r>
            <a:r>
              <a:rPr lang="it-IT" smtClean="0">
                <a:effectLst/>
              </a:rPr>
              <a:t>*** </a:t>
            </a:r>
          </a:p>
          <a:p>
            <a:r>
              <a:rPr lang="it-IT" smtClean="0">
                <a:effectLst/>
              </a:rPr>
              <a:t>Residuals       806      38801             48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Significant difference in means based on ANOVA</a:t>
            </a:r>
          </a:p>
          <a:p>
            <a:endParaRPr lang="en-US" smtClean="0"/>
          </a:p>
          <a:p>
            <a:r>
              <a:rPr lang="en-US" smtClean="0"/>
              <a:t>For each</a:t>
            </a:r>
            <a:r>
              <a:rPr lang="en-US" baseline="0" smtClean="0"/>
              <a:t> sig vs each other t-test, see TCGA_SKCM_TM_interferon_eachsigttest.csv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4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56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Mutational analysis</a:t>
            </a:r>
            <a:r>
              <a:rPr lang="en-US" sz="1100" baseline="0" smtClean="0"/>
              <a:t> UVM primary tumors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 contribution, followed by S15 (defective DNA mismatch repair), </a:t>
            </a:r>
          </a:p>
          <a:p>
            <a:r>
              <a:rPr lang="en-US" sz="1100" baseline="0" smtClean="0"/>
              <a:t>S3 (DNA double-strand break-repair by homologous recombination), S22 (exposure to aristolochic acid)</a:t>
            </a:r>
          </a:p>
          <a:p>
            <a:endParaRPr lang="en-US" sz="1100" baseline="0" smtClean="0"/>
          </a:p>
          <a:p>
            <a:endParaRPr lang="en-US" sz="1100" baseline="0" smtClean="0"/>
          </a:p>
          <a:p>
            <a:r>
              <a:rPr lang="en-US" sz="1100" smtClean="0"/>
              <a:t>Look at the pathologic_m</a:t>
            </a:r>
            <a:r>
              <a:rPr lang="en-US" sz="1100" baseline="0" smtClean="0"/>
              <a:t> to see if it has metastatic (do for both cancers), compare m0 and m1</a:t>
            </a:r>
          </a:p>
          <a:p>
            <a:r>
              <a:rPr lang="en-US" sz="1100" baseline="0" smtClean="0"/>
              <a:t>Look up what a, b is, see if enough samples	</a:t>
            </a:r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18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Preliminary</a:t>
            </a:r>
            <a:r>
              <a:rPr lang="en-US" sz="1100" baseline="0" smtClean="0"/>
              <a:t> analysis of TCGA_UVM TP mutational signatures contributions.</a:t>
            </a:r>
          </a:p>
          <a:p>
            <a:endParaRPr lang="en-US" sz="1100" baseline="0" smtClean="0"/>
          </a:p>
          <a:p>
            <a:r>
              <a:rPr lang="en-US" sz="1100" baseline="0" smtClean="0"/>
              <a:t>30 signatures and some unknown contributions in this dataset, 80 samples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(age), and S15 (defective DNA mismatch repair)</a:t>
            </a:r>
          </a:p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443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2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16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r>
              <a:rPr lang="en-US" baseline="0" smtClean="0"/>
              <a:t> TP – 1 sample removed (stage I/II NOS)</a:t>
            </a:r>
          </a:p>
          <a:p>
            <a:r>
              <a:rPr lang="en-US" baseline="0" smtClean="0"/>
              <a:t>SKCM TM – 20 samples removed</a:t>
            </a:r>
          </a:p>
          <a:p>
            <a:r>
              <a:rPr lang="en-US" baseline="0" smtClean="0"/>
              <a:t>                 – 13 samples removed (stage I/II NOS)</a:t>
            </a:r>
          </a:p>
          <a:p>
            <a:r>
              <a:rPr lang="en-US" baseline="0" smtClean="0"/>
              <a:t>                 – 7 samples removed (stage 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068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65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943"/>
            <a:ext cx="10515600" cy="496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7/19/2018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4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. 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VALIDATION GBM AND LAML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7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9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305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8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VS. 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4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Mutsigs distribution by cohort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856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175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CANCER 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cancer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722918"/>
              </p:ext>
            </p:extLst>
          </p:nvPr>
        </p:nvGraphicFramePr>
        <p:xfrm>
          <a:off x="1942314" y="1358669"/>
          <a:ext cx="7662602" cy="4820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1978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Cancer stage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 (1.93%)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75 (20.66%)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66 (63.46%)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28 (26.88%)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141 (38.84%)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40 (50%)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13 (3.58%)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(3.85%)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34 (9.37%)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Disease progression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45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Early (I – II)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68 (65.38%)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148 (40.77%)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</a:t>
                      </a:r>
                      <a:r>
                        <a:rPr lang="en-US" baseline="0" smtClean="0"/>
                        <a:t>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550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Late (III – IV)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 (29.81%)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161 (44.35%)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44 (55%)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0335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TNM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464925"/>
              </p:ext>
            </p:extLst>
          </p:nvPr>
        </p:nvGraphicFramePr>
        <p:xfrm>
          <a:off x="191344" y="1358669"/>
          <a:ext cx="5789094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T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23 (6.33%)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41 (11.29%)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 (4.81%)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79 (21.76%)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86 (92.69%)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(17.91%)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(47.5%)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(2.2%)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67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(2.5%)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16878"/>
              </p:ext>
            </p:extLst>
          </p:nvPr>
        </p:nvGraphicFramePr>
        <p:xfrm>
          <a:off x="6240016" y="1358669"/>
          <a:ext cx="5789094" cy="5176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M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81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99 (95.19%)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316 (87.05%)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73 (91.25%)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59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66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7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26 (7.16%)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28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58 (55.77%)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176 (48.48%)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76 (75%)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90676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(7.69%)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(12.91%)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17601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(10.47%)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64599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 (11.53%)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43 (11.85%)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06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15 (14.42%)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5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108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557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7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106778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78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166760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96776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-1.105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227402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96.984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-1.733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64.232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31.988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32.279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96.608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69.892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30.634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-1.909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41.064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997296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50.570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90.704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70.692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65.908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26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GBM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10"/>
            <a:ext cx="12191999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595702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183"/>
            <a:ext cx="12192002" cy="562707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29028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TM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49932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283.197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295.608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272.631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305.065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301.188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306.512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302.093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227.524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269.834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301.861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68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267.143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172.479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294.195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301.629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197.507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287.218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264.960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305.338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7262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194.378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218.572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306.950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225.214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268.971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208105" y="1809881"/>
            <a:ext cx="3764405" cy="3279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6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15" y="38288"/>
            <a:ext cx="9547597" cy="68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43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5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826098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78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24805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UVM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20128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74.689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523065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70281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63.157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-1.537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45.669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47.401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75.984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643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THERAPIES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7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therapies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63652"/>
              </p:ext>
            </p:extLst>
          </p:nvPr>
        </p:nvGraphicFramePr>
        <p:xfrm>
          <a:off x="2195285" y="1624672"/>
          <a:ext cx="7801429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71925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Prior systemic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Chemotherapy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r>
                        <a:rPr lang="en-US" baseline="0" smtClean="0"/>
                        <a:t>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Immunotherapy/vaccine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r>
                        <a:rPr lang="en-US" baseline="0" smtClean="0"/>
                        <a:t>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Interferon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Other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 (97.12%)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331 (91.18%)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Radiation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63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102 (98.07%)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315 (86.58%)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74876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133833"/>
              </p:ext>
            </p:extLst>
          </p:nvPr>
        </p:nvGraphicFramePr>
        <p:xfrm>
          <a:off x="10128448" y="1624672"/>
          <a:ext cx="15841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1024396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SARC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5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baseline="0" smtClean="0"/>
                        <a:t>n = 261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4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(3.93%)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92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301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71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76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19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2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74 (28.35%)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181 (69.35%)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4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 (2.3%)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869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364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24858"/>
            <a:ext cx="12192002" cy="562707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therapy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73823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00" y="124480"/>
            <a:ext cx="11045800" cy="660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0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mtClean="0"/>
              <a:t>SKCM TM therapy (radiation vs. interferon)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46190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49.058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65.010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52.236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67.402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41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68.074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35.575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9187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59.838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53.626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64.367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50.791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9334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710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0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355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4664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83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	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LAML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1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3" y="0"/>
            <a:ext cx="11421414" cy="68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20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42813</TotalTime>
  <Words>1697</Words>
  <Application>Microsoft Office PowerPoint</Application>
  <PresentationFormat>Widescreen</PresentationFormat>
  <Paragraphs>870</Paragraphs>
  <Slides>32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Calibri</vt:lpstr>
      <vt:lpstr>Calibri Light</vt:lpstr>
      <vt:lpstr>Wingdings</vt:lpstr>
      <vt:lpstr>Office Theme</vt:lpstr>
      <vt:lpstr>Project figures</vt:lpstr>
      <vt:lpstr>Mutational signatures overview</vt:lpstr>
      <vt:lpstr>PowerPoint Presentation</vt:lpstr>
      <vt:lpstr>PowerPoint Presentation</vt:lpstr>
      <vt:lpstr>PowerPoint Presentation</vt:lpstr>
      <vt:lpstr>PowerPoint Presentation</vt:lpstr>
      <vt:lpstr>Mutational signatures analysis </vt:lpstr>
      <vt:lpstr>PowerPoint Presentation</vt:lpstr>
      <vt:lpstr>PowerPoint Presentation</vt:lpstr>
      <vt:lpstr>PowerPoint Presentation</vt:lpstr>
      <vt:lpstr>PowerPoint Presentation</vt:lpstr>
      <vt:lpstr>Mutational signatures analysis</vt:lpstr>
      <vt:lpstr>PowerPoint Presentation</vt:lpstr>
      <vt:lpstr>Clinical data</vt:lpstr>
      <vt:lpstr>Summary of cancer stage SKCM and UVM</vt:lpstr>
      <vt:lpstr>Summary of TNM stage SKCM and UVM</vt:lpstr>
      <vt:lpstr>PowerPoint Presentation</vt:lpstr>
      <vt:lpstr>PowerPoint Presentation</vt:lpstr>
      <vt:lpstr>SKCM TP disease progression t-test</vt:lpstr>
      <vt:lpstr>PowerPoint Presentation</vt:lpstr>
      <vt:lpstr>PowerPoint Presentation</vt:lpstr>
      <vt:lpstr>SKCM TM disease progression t-test</vt:lpstr>
      <vt:lpstr>PowerPoint Presentation</vt:lpstr>
      <vt:lpstr>PowerPoint Presentation</vt:lpstr>
      <vt:lpstr>PowerPoint Presentation</vt:lpstr>
      <vt:lpstr>UVM TP disease progression t-test</vt:lpstr>
      <vt:lpstr>Clinical data</vt:lpstr>
      <vt:lpstr>Summary of therapies SKCM and UVM</vt:lpstr>
      <vt:lpstr>PowerPoint Presentation</vt:lpstr>
      <vt:lpstr>SKCM TM therapy (radiation vs. interferon) t-test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184</cp:revision>
  <dcterms:created xsi:type="dcterms:W3CDTF">2018-03-04T15:38:59Z</dcterms:created>
  <dcterms:modified xsi:type="dcterms:W3CDTF">2018-07-19T11:34:05Z</dcterms:modified>
</cp:coreProperties>
</file>